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79" r:id="rId4"/>
    <p:sldId id="280" r:id="rId5"/>
    <p:sldId id="257" r:id="rId6"/>
    <p:sldId id="284" r:id="rId7"/>
    <p:sldId id="265" r:id="rId8"/>
    <p:sldId id="285" r:id="rId9"/>
    <p:sldId id="259" r:id="rId10"/>
    <p:sldId id="281" r:id="rId11"/>
    <p:sldId id="282" r:id="rId12"/>
    <p:sldId id="258" r:id="rId13"/>
    <p:sldId id="277" r:id="rId14"/>
    <p:sldId id="267" r:id="rId15"/>
    <p:sldId id="286" r:id="rId16"/>
    <p:sldId id="270" r:id="rId17"/>
    <p:sldId id="260" r:id="rId18"/>
    <p:sldId id="289" r:id="rId19"/>
    <p:sldId id="271" r:id="rId20"/>
  </p:sldIdLst>
  <p:sldSz cx="12192000" cy="68580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DFA9E"/>
    <a:srgbClr val="9FF9AE"/>
    <a:srgbClr val="99FFCC"/>
    <a:srgbClr val="FFCCCC"/>
    <a:srgbClr val="CCECFF"/>
    <a:srgbClr val="FFFF99"/>
    <a:srgbClr val="CAC2CE"/>
    <a:srgbClr val="D02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32" autoAdjust="0"/>
    <p:restoredTop sz="94643" autoAdjust="0"/>
  </p:normalViewPr>
  <p:slideViewPr>
    <p:cSldViewPr snapToGrid="0" showGuides="1">
      <p:cViewPr>
        <p:scale>
          <a:sx n="100" d="100"/>
          <a:sy n="100" d="100"/>
        </p:scale>
        <p:origin x="-192" y="394"/>
      </p:cViewPr>
      <p:guideLst>
        <p:guide orient="horz" pos="1008"/>
        <p:guide pos="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5163" y="838200"/>
            <a:ext cx="5984875" cy="3367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70413"/>
            <a:ext cx="5362575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Klicken Sie, um die Formate des Vorlagentextes zu bearbeiten</a:t>
            </a:r>
          </a:p>
          <a:p>
            <a:pPr lvl="1"/>
            <a:r>
              <a:rPr lang="fr-FR" altLang="en-US" noProof="0" smtClean="0"/>
              <a:t>Zweite Ebene</a:t>
            </a:r>
          </a:p>
          <a:p>
            <a:pPr lvl="2"/>
            <a:r>
              <a:rPr lang="fr-FR" altLang="en-US" noProof="0" smtClean="0"/>
              <a:t>Dritte Ebene</a:t>
            </a:r>
          </a:p>
          <a:p>
            <a:pPr lvl="3"/>
            <a:r>
              <a:rPr lang="fr-FR" altLang="en-US" noProof="0" smtClean="0"/>
              <a:t>Vierte Ebene</a:t>
            </a:r>
          </a:p>
          <a:p>
            <a:pPr lvl="4"/>
            <a:r>
              <a:rPr lang="fr-FR" altLang="en-US" noProof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solidFill>
            <a:srgbClr val="FFFFFF"/>
          </a:solidFill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mtClean="0"/>
              <a:t>In every European country there should be one member institute, which serves …</a:t>
            </a:r>
          </a:p>
          <a:p>
            <a:r>
              <a:rPr lang="en-GB" altLang="en-US" smtClean="0"/>
              <a:t>It is our s</a:t>
            </a:r>
            <a:r>
              <a:rPr lang="de-DE" altLang="en-US" smtClean="0"/>
              <a:t>trong belief that all participants will benefit from cooperation</a:t>
            </a:r>
          </a:p>
          <a:p>
            <a:r>
              <a:rPr lang="de-DE" altLang="en-US" smtClean="0"/>
              <a:t> - By sharing knowledge</a:t>
            </a:r>
          </a:p>
          <a:p>
            <a:r>
              <a:rPr lang="de-DE" altLang="en-US" smtClean="0"/>
              <a:t> - By developing a shared vision on technological developments</a:t>
            </a:r>
          </a:p>
          <a:p>
            <a:r>
              <a:rPr lang="de-DE" altLang="en-US" smtClean="0"/>
              <a:t> - And by utilizing synergy</a:t>
            </a:r>
          </a:p>
          <a:p>
            <a:r>
              <a:rPr lang="de-DE" altLang="en-US" smtClean="0"/>
              <a:t>------------------</a:t>
            </a:r>
          </a:p>
          <a:p>
            <a:r>
              <a:rPr lang="de-DE" altLang="en-US" smtClean="0"/>
              <a:t>ERCIM fosters a shared view among its members which is based on the ambition to excel .... and to act as a bridge to </a:t>
            </a:r>
          </a:p>
          <a:p>
            <a:r>
              <a:rPr lang="de-DE" altLang="en-US" smtClean="0"/>
              <a:t>promote European applications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solidFill>
            <a:srgbClr val="FFFFFF"/>
          </a:solidFill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en-US" smtClean="0"/>
              <a:t>... And other international organisations like NSF, ESF and W3C </a:t>
            </a:r>
          </a:p>
          <a:p>
            <a:r>
              <a:rPr lang="de-DE" altLang="en-US" smtClean="0"/>
              <a:t>----------------</a:t>
            </a:r>
          </a:p>
          <a:p>
            <a:r>
              <a:rPr lang="de-DE" altLang="en-US" smtClean="0"/>
              <a:t>MoU signed with ESF,</a:t>
            </a:r>
          </a:p>
          <a:p>
            <a:r>
              <a:rPr lang="de-DE" altLang="en-US" smtClean="0"/>
              <a:t>Had a joint ERCIM-ESF workshop to discuss important topics for research in ICT</a:t>
            </a:r>
          </a:p>
          <a:p>
            <a:r>
              <a:rPr lang="de-DE" altLang="en-US" smtClean="0"/>
              <a:t>Meetings with ESF and NSF</a:t>
            </a:r>
          </a:p>
          <a:p>
            <a:endParaRPr lang="de-DE" altLang="en-US" smtClean="0"/>
          </a:p>
          <a:p>
            <a:r>
              <a:rPr lang="de-DE" altLang="en-US" smtClean="0"/>
              <a:t>With all these objectives and actions to reach them, we think we as ERCIM create added value for our members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solidFill>
            <a:srgbClr val="FFFFFF"/>
          </a:solidFill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en-US" smtClean="0"/>
              <a:t>BoD: Policy and important decisions</a:t>
            </a:r>
          </a:p>
          <a:p>
            <a:r>
              <a:rPr lang="de-DE" altLang="en-US" smtClean="0"/>
              <a:t>XC: preparations of BoD meetings, carries out policy defined by BoD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5163" y="838200"/>
            <a:ext cx="5984875" cy="3367088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en-US" smtClean="0"/>
              <a:t>Change from INRIA to ERCIM due to 2 main reasons:</a:t>
            </a:r>
          </a:p>
          <a:p>
            <a:pPr>
              <a:buFontTx/>
              <a:buChar char="-"/>
            </a:pPr>
            <a:r>
              <a:rPr lang="de-DE" altLang="en-US" smtClean="0"/>
              <a:t>contractual problems at INRIA (short term contracts expire)</a:t>
            </a:r>
          </a:p>
          <a:p>
            <a:pPr>
              <a:buFontTx/>
              <a:buChar char="-"/>
            </a:pPr>
            <a:r>
              <a:rPr lang="de-DE" altLang="en-US" smtClean="0"/>
              <a:t>Need to strengthen research relationships throughout Europe </a:t>
            </a:r>
          </a:p>
          <a:p>
            <a:r>
              <a:rPr lang="de-DE" altLang="en-US" smtClean="0"/>
              <a:t>to better support web technology development</a:t>
            </a:r>
          </a:p>
          <a:p>
            <a:r>
              <a:rPr lang="de-DE" altLang="en-US" smtClean="0"/>
              <a:t>----------</a:t>
            </a:r>
          </a:p>
          <a:p>
            <a:r>
              <a:rPr lang="de-DE" altLang="en-US" smtClean="0"/>
              <a:t>Possibility to have more European influence in the technical development of new standards for the web</a:t>
            </a:r>
          </a:p>
          <a:p>
            <a:r>
              <a:rPr lang="de-DE" altLang="en-US" smtClean="0"/>
              <a:t>---------</a:t>
            </a:r>
          </a:p>
          <a:p>
            <a:r>
              <a:rPr lang="de-DE" altLang="en-US" smtClean="0"/>
              <a:t>INRIA well-known for incubating new initiatives as they did originally as host for W3C.</a:t>
            </a:r>
          </a:p>
          <a:p>
            <a:r>
              <a:rPr lang="de-DE" altLang="en-US" smtClean="0"/>
              <a:t>Now the opportunity to expand into a new phase -&gt; Logical step to put the European participation in W3C </a:t>
            </a:r>
          </a:p>
          <a:p>
            <a:r>
              <a:rPr lang="de-DE" altLang="en-US" smtClean="0"/>
              <a:t>on a broader basis by shifting the host from INRIA to ERCIM</a:t>
            </a:r>
          </a:p>
          <a:p>
            <a:r>
              <a:rPr lang="de-DE" altLang="en-US" smtClean="0"/>
              <a:t>--------</a:t>
            </a:r>
          </a:p>
          <a:p>
            <a:r>
              <a:rPr lang="de-DE" altLang="en-US" smtClean="0"/>
              <a:t>CWI (Benelux), FhG IMK (Germany &amp; Austria), FORTH (Greece), SZTAKI (Hungary), CNR (Italy), SICS (Sweden), CLRC (UK &amp; Ireland)</a:t>
            </a:r>
          </a:p>
          <a:p>
            <a:r>
              <a:rPr lang="de-DE" altLang="en-US" smtClean="0"/>
              <a:t>Offices work with W3C hosts promoting local languages, broadening W3C‘s geographical base, and encouraging international participation in W3C activities.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13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2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Line 32"/>
          <p:cNvSpPr>
            <a:spLocks noChangeShapeType="1"/>
          </p:cNvSpPr>
          <p:nvPr userDrawn="1"/>
        </p:nvSpPr>
        <p:spPr bwMode="auto">
          <a:xfrm>
            <a:off x="2133600" y="685800"/>
            <a:ext cx="9753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8" name="Line 33"/>
          <p:cNvSpPr>
            <a:spLocks noChangeShapeType="1"/>
          </p:cNvSpPr>
          <p:nvPr userDrawn="1"/>
        </p:nvSpPr>
        <p:spPr bwMode="auto">
          <a:xfrm>
            <a:off x="914400" y="685800"/>
            <a:ext cx="812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0" y="6507164"/>
            <a:ext cx="12192000" cy="350837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1800" i="1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Connected Excellence </a:t>
            </a:r>
            <a:r>
              <a:rPr lang="en-GB" altLang="en-US" sz="1800" i="1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in Research</a:t>
            </a:r>
            <a:r>
              <a:rPr lang="en-GB" altLang="en-US" sz="1800" i="1" dirty="0" smtClean="0"/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65" y="231488"/>
            <a:ext cx="1498520" cy="11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8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im.eu/human-capital/cor-baayen-awar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ercim.e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4600" y="2667001"/>
            <a:ext cx="7010400" cy="144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GB" altLang="en-US" sz="4400" b="1">
                <a:latin typeface="Franklin Gothic Medium" panose="020B0603020102020204" pitchFamily="34" charset="0"/>
              </a:rPr>
              <a:t>E</a:t>
            </a:r>
            <a:r>
              <a:rPr lang="en-GB" altLang="en-US" sz="3600">
                <a:latin typeface="Franklin Gothic Medium" panose="020B0603020102020204" pitchFamily="34" charset="0"/>
              </a:rPr>
              <a:t>uropean </a:t>
            </a:r>
            <a:r>
              <a:rPr lang="en-GB" altLang="en-US" sz="4400" b="1">
                <a:latin typeface="Franklin Gothic Medium" panose="020B0603020102020204" pitchFamily="34" charset="0"/>
              </a:rPr>
              <a:t>R</a:t>
            </a:r>
            <a:r>
              <a:rPr lang="en-GB" altLang="en-US" sz="3600">
                <a:latin typeface="Franklin Gothic Medium" panose="020B0603020102020204" pitchFamily="34" charset="0"/>
              </a:rPr>
              <a:t>esearch </a:t>
            </a:r>
            <a:r>
              <a:rPr lang="en-GB" altLang="en-US" sz="4400" b="1">
                <a:latin typeface="Franklin Gothic Medium" panose="020B0603020102020204" pitchFamily="34" charset="0"/>
              </a:rPr>
              <a:t>C</a:t>
            </a:r>
            <a:r>
              <a:rPr lang="en-GB" altLang="en-US" sz="3600">
                <a:latin typeface="Franklin Gothic Medium" panose="020B0603020102020204" pitchFamily="34" charset="0"/>
              </a:rPr>
              <a:t>onsortium for </a:t>
            </a:r>
            <a:r>
              <a:rPr lang="en-GB" altLang="en-US" sz="4400" b="1">
                <a:latin typeface="Franklin Gothic Medium" panose="020B0603020102020204" pitchFamily="34" charset="0"/>
              </a:rPr>
              <a:t>I</a:t>
            </a:r>
            <a:r>
              <a:rPr lang="en-GB" altLang="en-US" sz="3600">
                <a:latin typeface="Franklin Gothic Medium" panose="020B0603020102020204" pitchFamily="34" charset="0"/>
              </a:rPr>
              <a:t>nformatics and </a:t>
            </a:r>
            <a:r>
              <a:rPr lang="en-GB" altLang="en-US" sz="4400" b="1">
                <a:latin typeface="Franklin Gothic Medium" panose="020B0603020102020204" pitchFamily="34" charset="0"/>
              </a:rPr>
              <a:t>M</a:t>
            </a:r>
            <a:r>
              <a:rPr lang="en-GB" altLang="en-US" sz="3600">
                <a:latin typeface="Franklin Gothic Medium" panose="020B0603020102020204" pitchFamily="34" charset="0"/>
              </a:rPr>
              <a:t>athematics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620000" y="5791201"/>
            <a:ext cx="2514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altLang="en-US" sz="800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304214" y="5878513"/>
            <a:ext cx="160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fr-FR" altLang="en-US" sz="1400" b="1" dirty="0" err="1">
                <a:latin typeface="Arial" panose="020B0604020202020204" pitchFamily="34" charset="0"/>
              </a:rPr>
              <a:t>January</a:t>
            </a:r>
            <a:r>
              <a:rPr lang="fr-FR" altLang="en-US" sz="1400" b="1" dirty="0">
                <a:latin typeface="Arial" panose="020B0604020202020204" pitchFamily="34" charset="0"/>
              </a:rPr>
              <a:t> </a:t>
            </a:r>
            <a:r>
              <a:rPr lang="fr-FR" altLang="en-US" sz="1400" b="1" dirty="0" smtClean="0">
                <a:latin typeface="Arial" panose="020B0604020202020204" pitchFamily="34" charset="0"/>
              </a:rPr>
              <a:t>2024</a:t>
            </a:r>
            <a:endParaRPr lang="fr-FR" altLang="en-US" sz="1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2860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133600" y="1752600"/>
            <a:ext cx="3200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 sz="2200">
              <a:latin typeface="Helvetica" panose="020B0604020202020204" pitchFamily="34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209800" y="2317690"/>
            <a:ext cx="8077200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400" dirty="0">
                <a:solidFill>
                  <a:srgbClr val="D0200E"/>
                </a:solidFill>
                <a:latin typeface="Franklin Gothic Demi" panose="020B0703020102020204" pitchFamily="34" charset="0"/>
              </a:rPr>
              <a:t>ERCIM, the European </a:t>
            </a:r>
            <a:r>
              <a:rPr lang="en-GB" altLang="en-US" sz="2400" dirty="0" smtClean="0">
                <a:solidFill>
                  <a:srgbClr val="D0200E"/>
                </a:solidFill>
                <a:latin typeface="Franklin Gothic Demi" panose="020B0703020102020204" pitchFamily="34" charset="0"/>
              </a:rPr>
              <a:t>Partner </a:t>
            </a:r>
            <a:r>
              <a:rPr lang="en-GB" altLang="en-US" sz="2400" dirty="0">
                <a:solidFill>
                  <a:srgbClr val="D0200E"/>
                </a:solidFill>
                <a:latin typeface="Franklin Gothic Demi" panose="020B0703020102020204" pitchFamily="34" charset="0"/>
              </a:rPr>
              <a:t>of W3C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000" dirty="0">
                <a:latin typeface="Franklin Gothic Medium" panose="020B0603020102020204" pitchFamily="34" charset="0"/>
              </a:rPr>
              <a:t>ERCIM EEIG </a:t>
            </a:r>
            <a:r>
              <a:rPr lang="en-GB" altLang="en-US" sz="2000" dirty="0" smtClean="0">
                <a:latin typeface="Franklin Gothic Medium" panose="020B0603020102020204" pitchFamily="34" charset="0"/>
              </a:rPr>
              <a:t>hosted the </a:t>
            </a:r>
            <a:r>
              <a:rPr lang="en-GB" altLang="en-US" sz="2000" dirty="0">
                <a:latin typeface="Franklin Gothic Medium" panose="020B0603020102020204" pitchFamily="34" charset="0"/>
              </a:rPr>
              <a:t>European </a:t>
            </a:r>
            <a:r>
              <a:rPr lang="en-GB" altLang="en-US" sz="2000" dirty="0" smtClean="0">
                <a:latin typeface="Franklin Gothic Medium" panose="020B0603020102020204" pitchFamily="34" charset="0"/>
              </a:rPr>
              <a:t>headquarters </a:t>
            </a:r>
            <a:r>
              <a:rPr lang="en-GB" altLang="en-US" sz="2000" dirty="0">
                <a:latin typeface="Franklin Gothic Medium" panose="020B0603020102020204" pitchFamily="34" charset="0"/>
              </a:rPr>
              <a:t>of W3C in January 2003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000" dirty="0" smtClean="0">
                <a:latin typeface="Franklin Gothic Medium" panose="020B0603020102020204" pitchFamily="34" charset="0"/>
              </a:rPr>
              <a:t>Two </a:t>
            </a:r>
            <a:r>
              <a:rPr lang="en-GB" altLang="en-US" sz="2000" dirty="0">
                <a:latin typeface="Franklin Gothic Medium" panose="020B0603020102020204" pitchFamily="34" charset="0"/>
              </a:rPr>
              <a:t>of the European Chapters are currently based at ERCIM institutes, namely at </a:t>
            </a:r>
            <a:r>
              <a:rPr lang="en-GB" altLang="en-US" sz="2000" dirty="0" smtClean="0">
                <a:latin typeface="Franklin Gothic Medium" panose="020B0603020102020204" pitchFamily="34" charset="0"/>
              </a:rPr>
              <a:t>FORTH </a:t>
            </a:r>
            <a:r>
              <a:rPr lang="en-GB" altLang="en-US" sz="2000" dirty="0">
                <a:latin typeface="Franklin Gothic Medium" panose="020B0603020102020204" pitchFamily="34" charset="0"/>
              </a:rPr>
              <a:t>(Greece) and SZTAKI (Hungary).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000" dirty="0">
                <a:latin typeface="Franklin Gothic Medium" panose="020B0603020102020204" pitchFamily="34" charset="0"/>
              </a:rPr>
              <a:t>Originally, W3C Offices were located at the ERCIM institutes CWI, </a:t>
            </a:r>
            <a:r>
              <a:rPr lang="en-GB" altLang="en-US" sz="2000" dirty="0" err="1">
                <a:latin typeface="Franklin Gothic Medium" panose="020B0603020102020204" pitchFamily="34" charset="0"/>
              </a:rPr>
              <a:t>Fraunhofer-Gesellschaft</a:t>
            </a:r>
            <a:r>
              <a:rPr lang="en-GB" altLang="en-US" sz="2000" dirty="0">
                <a:latin typeface="Franklin Gothic Medium" panose="020B0603020102020204" pitchFamily="34" charset="0"/>
              </a:rPr>
              <a:t>, FORTH, SZTAKI, CNR, RISE/SICS and STFC).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GB" altLang="en-US" sz="2000" i="1" dirty="0">
              <a:latin typeface="Franklin Gothic Medium" panose="020B0603020102020204" pitchFamily="34" charset="0"/>
            </a:endParaRPr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914401"/>
            <a:ext cx="28241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438400" y="1843088"/>
            <a:ext cx="7467600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indent="-2667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GB" altLang="en-US" sz="1800" dirty="0">
                <a:latin typeface="Franklin Gothic Demi" panose="020B0703020102020204" pitchFamily="34" charset="0"/>
              </a:rPr>
              <a:t>Present Links with W3C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ERCIM members involved in Internet/Web research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Participation in W3C working groups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Three ERCIM members host W3C Chapters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Joint participation in EU projects.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438400" y="3978276"/>
            <a:ext cx="746760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indent="-2667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GB" altLang="en-US" sz="1800" dirty="0">
                <a:latin typeface="Franklin Gothic Demi" panose="020B0703020102020204" pitchFamily="34" charset="0"/>
              </a:rPr>
              <a:t>Potential for the Future</a:t>
            </a:r>
            <a:endParaRPr lang="en-GB" altLang="en-US" sz="2000" dirty="0">
              <a:latin typeface="Franklin Gothic Demi" panose="020B0703020102020204" pitchFamily="34" charset="0"/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600" dirty="0">
                <a:latin typeface="Franklin Gothic Medium" panose="020B0603020102020204" pitchFamily="34" charset="0"/>
              </a:rPr>
              <a:t>ERCIM: research in Web technologies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600" dirty="0">
                <a:latin typeface="Franklin Gothic Medium" panose="020B0603020102020204" pitchFamily="34" charset="0"/>
              </a:rPr>
              <a:t>W3C: </a:t>
            </a:r>
            <a:r>
              <a:rPr lang="en-US" altLang="en-US" sz="1600" dirty="0">
                <a:latin typeface="Franklin Gothic Medium" panose="020B0603020102020204" pitchFamily="34" charset="0"/>
              </a:rPr>
              <a:t>technology transfer and Web standards adoption by EU industry</a:t>
            </a:r>
            <a:endParaRPr lang="en-GB" altLang="en-US" sz="1600" dirty="0">
              <a:latin typeface="Franklin Gothic Medium" panose="020B0603020102020204" pitchFamily="34" charset="0"/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600" dirty="0">
                <a:latin typeface="Franklin Gothic Medium" panose="020B0603020102020204" pitchFamily="34" charset="0"/>
              </a:rPr>
              <a:t>Broader base in Europe for W3C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600" dirty="0">
                <a:latin typeface="Franklin Gothic Medium" panose="020B0603020102020204" pitchFamily="34" charset="0"/>
              </a:rPr>
              <a:t>Increased European participation in  Web standardisation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GB" altLang="en-US" sz="1600" dirty="0">
                <a:latin typeface="Franklin Gothic Medium" panose="020B0603020102020204" pitchFamily="34" charset="0"/>
              </a:rPr>
              <a:t>W3C – ERCIM joint Horizon Europe projects.</a:t>
            </a: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914401"/>
            <a:ext cx="28241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057400" y="2743201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 sz="24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>
              <a:latin typeface="Helvetica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>
              <a:latin typeface="Helvetica" panose="020B0604020202020204" pitchFamily="34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2133600" y="1857376"/>
            <a:ext cx="7696200" cy="244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61988" indent="-187325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800">
                <a:latin typeface="Franklin Gothic Demi" panose="020B0703020102020204" pitchFamily="34" charset="0"/>
              </a:rPr>
              <a:t>ERCIM participates in research projects </a:t>
            </a:r>
            <a:br>
              <a:rPr lang="en-GB" altLang="en-US" sz="2800">
                <a:latin typeface="Franklin Gothic Demi" panose="020B0703020102020204" pitchFamily="34" charset="0"/>
              </a:rPr>
            </a:br>
            <a:r>
              <a:rPr lang="en-GB" altLang="en-US" sz="2800">
                <a:latin typeface="Franklin Gothic Demi" panose="020B0703020102020204" pitchFamily="34" charset="0"/>
              </a:rPr>
              <a:t>as coordinator or partner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n-GB" altLang="en-US" sz="2800">
              <a:latin typeface="Franklin Gothic Demi" panose="020B070302010202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D0200E"/>
                </a:solidFill>
                <a:latin typeface="Franklin Gothic Medium" panose="020B0603020102020204" pitchFamily="34" charset="0"/>
              </a:rPr>
              <a:t>Scientific activities</a:t>
            </a:r>
            <a:r>
              <a:rPr lang="en-GB" altLang="en-US" sz="2400">
                <a:latin typeface="Franklin Gothic Medium" panose="020B0603020102020204" pitchFamily="34" charset="0"/>
              </a:rPr>
              <a:t>: carried out by ERCIM members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D0200E"/>
                </a:solidFill>
                <a:latin typeface="Franklin Gothic Medium" panose="020B0603020102020204" pitchFamily="34" charset="0"/>
              </a:rPr>
              <a:t>Administrative tasks</a:t>
            </a:r>
            <a:r>
              <a:rPr lang="en-GB" altLang="en-US" sz="2400">
                <a:latin typeface="Franklin Gothic Medium" panose="020B0603020102020204" pitchFamily="34" charset="0"/>
              </a:rPr>
              <a:t>: carried out by the ERCIM office.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4746625" y="152401"/>
            <a:ext cx="42370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Science coordination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5638801" y="671513"/>
            <a:ext cx="33448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Research Projects</a:t>
            </a:r>
          </a:p>
        </p:txBody>
      </p:sp>
      <p:sp>
        <p:nvSpPr>
          <p:cNvPr id="27655" name="TextBox 1"/>
          <p:cNvSpPr txBox="1">
            <a:spLocks noChangeArrowheads="1"/>
          </p:cNvSpPr>
          <p:nvPr/>
        </p:nvSpPr>
        <p:spPr bwMode="auto">
          <a:xfrm>
            <a:off x="2963863" y="4657725"/>
            <a:ext cx="59356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GB" altLang="en-US" sz="2800" dirty="0">
                <a:latin typeface="Franklin Gothic Book" panose="020B0503020102020204" pitchFamily="34" charset="0"/>
                <a:cs typeface="Helvetica" panose="020B0604020202020204" pitchFamily="34" charset="0"/>
              </a:rPr>
              <a:t>Through ERCIM, our member institutes have participated in more than 100 EU-funded projects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470660" y="1847216"/>
            <a:ext cx="8027353" cy="43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6763" algn="l"/>
              </a:tabLs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GB" altLang="en-US" sz="2400" dirty="0">
                <a:solidFill>
                  <a:srgbClr val="D0200E"/>
                </a:solidFill>
                <a:latin typeface="Franklin Gothic Demi" panose="020B0703020102020204" pitchFamily="34" charset="0"/>
              </a:rPr>
              <a:t>Current/recent projects include: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Helvetica" panose="020B0604020202020204" pitchFamily="34" charset="0"/>
              </a:rPr>
              <a:t>TERMINET </a:t>
            </a:r>
            <a:r>
              <a:rPr lang="en-GB" altLang="en-US" sz="2000" dirty="0">
                <a:latin typeface="Helvetica" panose="020B0604020202020204" pitchFamily="34" charset="0"/>
              </a:rPr>
              <a:t>- Next generation smart interconnected </a:t>
            </a:r>
            <a:r>
              <a:rPr lang="en-GB" altLang="en-US" sz="2000" dirty="0" err="1" smtClean="0">
                <a:latin typeface="Helvetica" panose="020B0604020202020204" pitchFamily="34" charset="0"/>
              </a:rPr>
              <a:t>IoT</a:t>
            </a:r>
            <a:endParaRPr lang="en-GB" altLang="en-US" sz="2000" dirty="0" smtClean="0">
              <a:latin typeface="Helvetica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Helvetica" panose="020B0604020202020204" pitchFamily="34" charset="0"/>
              </a:rPr>
              <a:t>CIRPASS - Collaborative Initiative for a Standards-based Digital Product Passport for Stakeholders-Specific Sharing of Product Data for a Circular </a:t>
            </a:r>
            <a:r>
              <a:rPr lang="en-GB" altLang="en-US" sz="2000" dirty="0" smtClean="0">
                <a:latin typeface="Helvetica" panose="020B0604020202020204" pitchFamily="34" charset="0"/>
              </a:rPr>
              <a:t>Economy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Helvetica" panose="020B0604020202020204" pitchFamily="34" charset="0"/>
              </a:rPr>
              <a:t>NEPHELE - Future European platforms for the Edge -A lightweight software stack and synergetic meta-orchestration framework for the next generation compute </a:t>
            </a:r>
            <a:r>
              <a:rPr lang="en-GB" altLang="en-US" sz="2000" dirty="0" smtClean="0">
                <a:latin typeface="Helvetica" panose="020B0604020202020204" pitchFamily="34" charset="0"/>
              </a:rPr>
              <a:t>continuum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Helvetica" panose="020B0604020202020204" pitchFamily="34" charset="0"/>
              </a:rPr>
              <a:t>SMARTEDGE - Semantic Low-code Programming Tools for Edge Intelligence</a:t>
            </a:r>
          </a:p>
          <a:p>
            <a:pPr>
              <a:lnSpc>
                <a:spcPct val="110000"/>
              </a:lnSpc>
            </a:pPr>
            <a:endParaRPr lang="fr-FR" altLang="en-US" sz="2400" dirty="0">
              <a:latin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sz="2400" dirty="0">
                <a:latin typeface="Helvetica" panose="020B0604020202020204" pitchFamily="34" charset="0"/>
              </a:rPr>
              <a:t>See https://www.ercim.eu/activity/projects</a:t>
            </a:r>
          </a:p>
        </p:txBody>
      </p:sp>
      <p:sp>
        <p:nvSpPr>
          <p:cNvPr id="29699" name="Text Box 12"/>
          <p:cNvSpPr txBox="1">
            <a:spLocks noChangeArrowheads="1"/>
          </p:cNvSpPr>
          <p:nvPr/>
        </p:nvSpPr>
        <p:spPr bwMode="auto">
          <a:xfrm>
            <a:off x="4757738" y="152401"/>
            <a:ext cx="4214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Science coordination</a:t>
            </a: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638800" y="671513"/>
            <a:ext cx="3333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Research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2"/>
          <p:cNvSpPr>
            <a:spLocks noChangeArrowheads="1"/>
          </p:cNvSpPr>
          <p:nvPr/>
        </p:nvSpPr>
        <p:spPr bwMode="auto">
          <a:xfrm>
            <a:off x="1684020" y="2390776"/>
            <a:ext cx="4488181" cy="2347913"/>
          </a:xfrm>
          <a:prstGeom prst="roundRect">
            <a:avLst>
              <a:gd name="adj" fmla="val 5417"/>
            </a:avLst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950720" y="2692401"/>
            <a:ext cx="4221480" cy="1878013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66738" indent="-187325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85863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4963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Computational </a:t>
            </a: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Methodological Statistics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Dependable Software-Intensive Embedded Systems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Ethics – Beyond Compliance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Formal Methods for Industrial Critical Systems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Image and Video Understanding (MUSCLE)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14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Security </a:t>
            </a:r>
            <a:r>
              <a:rPr lang="en-GB" altLang="en-US" sz="1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Trust Management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791200" y="2667000"/>
            <a:ext cx="4191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1">
              <a:buFontTx/>
              <a:buChar char="•"/>
            </a:pPr>
            <a:endParaRPr lang="en-GB" altLang="en-US" sz="2400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6553200" y="2073275"/>
            <a:ext cx="3429000" cy="330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latin typeface="Franklin Gothic Medium" panose="020B0603020102020204" pitchFamily="34" charset="0"/>
              </a:rPr>
              <a:t>Organise workshops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latin typeface="Franklin Gothic Medium" panose="020B0603020102020204" pitchFamily="34" charset="0"/>
              </a:rPr>
              <a:t>Prepare common projects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latin typeface="Franklin Gothic Medium" panose="020B0603020102020204" pitchFamily="34" charset="0"/>
              </a:rPr>
              <a:t>Receive fellows from ERCIM’s fellowship programme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latin typeface="Franklin Gothic Medium" panose="020B0603020102020204" pitchFamily="34" charset="0"/>
              </a:rPr>
              <a:t>Are entitled to financial support</a:t>
            </a:r>
          </a:p>
        </p:txBody>
      </p: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4902200" y="152401"/>
            <a:ext cx="40592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Science coordination</a:t>
            </a: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5638800" y="671513"/>
            <a:ext cx="33226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Working Groups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2"/>
          <p:cNvSpPr>
            <a:spLocks noChangeArrowheads="1"/>
          </p:cNvSpPr>
          <p:nvPr/>
        </p:nvSpPr>
        <p:spPr bwMode="auto">
          <a:xfrm>
            <a:off x="2098676" y="2649747"/>
            <a:ext cx="4073525" cy="2262817"/>
          </a:xfrm>
          <a:prstGeom prst="roundRect">
            <a:avLst>
              <a:gd name="adj" fmla="val 5417"/>
            </a:avLst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2185988" y="2801189"/>
            <a:ext cx="3929062" cy="1982788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457200" indent="-4572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66738" indent="-187325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85863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4963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Big Data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Security and Privacy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alt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Access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r-FR" alt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AI</a:t>
            </a:r>
            <a:endParaRPr lang="en-GB" altLang="en-US" sz="28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791200" y="2667000"/>
            <a:ext cx="4191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1">
              <a:buFontTx/>
              <a:buChar char="•"/>
            </a:pPr>
            <a:endParaRPr lang="en-GB" altLang="en-US" sz="2400"/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6553200" y="1538289"/>
            <a:ext cx="34290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 dirty="0">
                <a:latin typeface="Franklin Gothic Medium" panose="020B0603020102020204" pitchFamily="34" charset="0"/>
              </a:rPr>
              <a:t>Are established on the initiative of the ERCIM Board to investigate current topics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 dirty="0">
                <a:latin typeface="Franklin Gothic Medium" panose="020B0603020102020204" pitchFamily="34" charset="0"/>
              </a:rPr>
              <a:t>Limited period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 dirty="0">
                <a:latin typeface="Franklin Gothic Medium" panose="020B0603020102020204" pitchFamily="34" charset="0"/>
              </a:rPr>
              <a:t>Produce strategic papers to coordinate relevant activities of common interest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 dirty="0">
                <a:latin typeface="Franklin Gothic Medium" panose="020B0603020102020204" pitchFamily="34" charset="0"/>
              </a:rPr>
              <a:t>Receive financial support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4813300" y="152401"/>
            <a:ext cx="4159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Science coordination</a:t>
            </a:r>
          </a:p>
        </p:txBody>
      </p:sp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5638800" y="671513"/>
            <a:ext cx="3333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Expert Groups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34819" name="Text Box 12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Human Capital</a:t>
            </a:r>
          </a:p>
        </p:txBody>
      </p:sp>
      <p:sp>
        <p:nvSpPr>
          <p:cNvPr id="34820" name="Text Box 12"/>
          <p:cNvSpPr txBox="1">
            <a:spLocks noChangeArrowheads="1"/>
          </p:cNvSpPr>
          <p:nvPr/>
        </p:nvSpPr>
        <p:spPr bwMode="auto">
          <a:xfrm>
            <a:off x="4552950" y="671513"/>
            <a:ext cx="441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Postdoctoral Fellowship Programme </a:t>
            </a:r>
          </a:p>
        </p:txBody>
      </p:sp>
      <p:sp>
        <p:nvSpPr>
          <p:cNvPr id="34821" name="Rectangle 12"/>
          <p:cNvSpPr>
            <a:spLocks noChangeArrowheads="1"/>
          </p:cNvSpPr>
          <p:nvPr/>
        </p:nvSpPr>
        <p:spPr bwMode="auto">
          <a:xfrm>
            <a:off x="1137285" y="2152649"/>
            <a:ext cx="3945255" cy="388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2857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Open to PhDs, world-wide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Over 750 fellowships awarded since 1990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12 months duration at an ERCIM institute (with possible extension)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latin typeface="Franklin Gothic Medium" panose="020B0603020102020204" pitchFamily="34" charset="0"/>
              </a:rPr>
              <a:t>Includes </a:t>
            </a:r>
            <a:r>
              <a:rPr lang="en-GB" altLang="en-US" sz="1800" dirty="0">
                <a:latin typeface="Franklin Gothic Medium" panose="020B0603020102020204" pitchFamily="34" charset="0"/>
              </a:rPr>
              <a:t>exchange </a:t>
            </a:r>
            <a:r>
              <a:rPr lang="en-GB" altLang="en-US" sz="1800" dirty="0" smtClean="0">
                <a:latin typeface="Franklin Gothic Medium" panose="020B0603020102020204" pitchFamily="34" charset="0"/>
              </a:rPr>
              <a:t>programme </a:t>
            </a:r>
            <a:r>
              <a:rPr lang="en-GB" altLang="en-US" sz="1800" dirty="0">
                <a:latin typeface="Franklin Gothic Medium" panose="020B0603020102020204" pitchFamily="34" charset="0"/>
              </a:rPr>
              <a:t>for a short </a:t>
            </a:r>
            <a:br>
              <a:rPr lang="en-GB" altLang="en-US" sz="1800" dirty="0">
                <a:latin typeface="Franklin Gothic Medium" panose="020B0603020102020204" pitchFamily="34" charset="0"/>
              </a:rPr>
            </a:br>
            <a:r>
              <a:rPr lang="en-GB" altLang="en-US" sz="1800" dirty="0">
                <a:latin typeface="Franklin Gothic Medium" panose="020B0603020102020204" pitchFamily="34" charset="0"/>
              </a:rPr>
              <a:t>visit in a second ERCIM </a:t>
            </a:r>
            <a:br>
              <a:rPr lang="en-GB" altLang="en-US" sz="1800" dirty="0">
                <a:latin typeface="Franklin Gothic Medium" panose="020B0603020102020204" pitchFamily="34" charset="0"/>
              </a:rPr>
            </a:br>
            <a:r>
              <a:rPr lang="en-GB" altLang="en-US" sz="1800" dirty="0">
                <a:latin typeface="Franklin Gothic Medium" panose="020B0603020102020204" pitchFamily="34" charset="0"/>
              </a:rPr>
              <a:t>institute  (Research </a:t>
            </a:r>
            <a:r>
              <a:rPr lang="en-GB" altLang="en-US" sz="1800" dirty="0" smtClean="0">
                <a:latin typeface="Franklin Gothic Medium" panose="020B0603020102020204" pitchFamily="34" charset="0"/>
              </a:rPr>
              <a:t>Exchange </a:t>
            </a:r>
            <a:r>
              <a:rPr lang="en-GB" altLang="en-US" sz="1800" dirty="0">
                <a:latin typeface="Franklin Gothic Medium" panose="020B0603020102020204" pitchFamily="34" charset="0"/>
              </a:rPr>
              <a:t>Programme)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Franklin Gothic Medium" panose="020B0603020102020204" pitchFamily="34" charset="0"/>
              </a:rPr>
              <a:t>Competitive salary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540" y="2152649"/>
            <a:ext cx="6177280" cy="34747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57400" y="1857376"/>
            <a:ext cx="82296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33400" indent="33338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85863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4963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GB" altLang="en-US" dirty="0">
                <a:solidFill>
                  <a:srgbClr val="D0200E"/>
                </a:solidFill>
                <a:latin typeface="Franklin Gothic Demi" panose="020B0703020102020204" pitchFamily="34" charset="0"/>
              </a:rPr>
              <a:t>Cor Baayen Young Researcher Award</a:t>
            </a: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awarded every year to a promising young researcher in computer science and applied mathematics. </a:t>
            </a: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created in 1995 to honour the first ERCIM President.</a:t>
            </a: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consists of a cheque for 5000 Euro together with an award certificate.</a:t>
            </a:r>
          </a:p>
          <a:p>
            <a:pPr lvl="1">
              <a:lnSpc>
                <a:spcPct val="90000"/>
              </a:lnSpc>
              <a:buFontTx/>
              <a:buChar char="•"/>
              <a:defRPr/>
            </a:pPr>
            <a:endParaRPr lang="en-US" altLang="en-US" sz="2000" dirty="0">
              <a:latin typeface="Franklin Gothic Medium" panose="020B0603020102020204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>
                <a:latin typeface="Franklin Gothic Medium" panose="020B0603020102020204" pitchFamily="34" charset="0"/>
              </a:rPr>
              <a:t>Latest Winners: </a:t>
            </a: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Franklin Gothic Medium" panose="020B0603020102020204" pitchFamily="34" charset="0"/>
              </a:rPr>
              <a:t>2023</a:t>
            </a:r>
            <a:r>
              <a:rPr lang="en-US" altLang="en-US" sz="2000" dirty="0">
                <a:latin typeface="Franklin Gothic Medium" panose="020B0603020102020204" pitchFamily="34" charset="0"/>
              </a:rPr>
              <a:t>: Rianne de </a:t>
            </a:r>
            <a:r>
              <a:rPr lang="en-US" altLang="en-US" sz="2000" dirty="0" err="1">
                <a:latin typeface="Franklin Gothic Medium" panose="020B0603020102020204" pitchFamily="34" charset="0"/>
              </a:rPr>
              <a:t>Heide</a:t>
            </a:r>
            <a:endParaRPr lang="en-US" altLang="en-US" sz="2000" dirty="0">
              <a:latin typeface="Franklin Gothic Medium" panose="020B0603020102020204" pitchFamily="34" charset="0"/>
            </a:endParaRP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Franklin Gothic Medium" panose="020B0603020102020204" pitchFamily="34" charset="0"/>
              </a:rPr>
              <a:t>2022</a:t>
            </a:r>
            <a:r>
              <a:rPr lang="en-US" altLang="en-US" sz="2000" dirty="0">
                <a:latin typeface="Franklin Gothic Medium" panose="020B0603020102020204" pitchFamily="34" charset="0"/>
              </a:rPr>
              <a:t>: Fabio Carrara</a:t>
            </a: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Franklin Gothic Medium" panose="020B0603020102020204" pitchFamily="34" charset="0"/>
              </a:rPr>
              <a:t>2021</a:t>
            </a:r>
            <a:r>
              <a:rPr lang="en-US" altLang="en-US" sz="2000" dirty="0">
                <a:latin typeface="Franklin Gothic Medium" panose="020B0603020102020204" pitchFamily="34" charset="0"/>
              </a:rPr>
              <a:t>: Tomasz </a:t>
            </a:r>
            <a:r>
              <a:rPr lang="en-US" altLang="en-US" sz="2000" dirty="0" err="1">
                <a:latin typeface="Franklin Gothic Medium" panose="020B0603020102020204" pitchFamily="34" charset="0"/>
              </a:rPr>
              <a:t>Kociumaka</a:t>
            </a:r>
            <a:endParaRPr lang="en-US" altLang="en-US" sz="2000" dirty="0">
              <a:latin typeface="Franklin Gothic Medium" panose="020B0603020102020204" pitchFamily="34" charset="0"/>
            </a:endParaRPr>
          </a:p>
          <a:p>
            <a:pPr marL="8763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Franklin Gothic Medium" panose="020B0603020102020204" pitchFamily="34" charset="0"/>
              </a:rPr>
              <a:t>2020</a:t>
            </a:r>
            <a:r>
              <a:rPr lang="en-US" altLang="en-US" sz="2000" dirty="0">
                <a:latin typeface="Franklin Gothic Medium" panose="020B0603020102020204" pitchFamily="34" charset="0"/>
              </a:rPr>
              <a:t>: Stefano </a:t>
            </a:r>
            <a:r>
              <a:rPr lang="en-US" altLang="en-US" sz="2000" dirty="0" err="1">
                <a:latin typeface="Franklin Gothic Medium" panose="020B0603020102020204" pitchFamily="34" charset="0"/>
              </a:rPr>
              <a:t>Cresci</a:t>
            </a:r>
            <a:endParaRPr lang="en-US" altLang="en-US" sz="2000" dirty="0">
              <a:latin typeface="Franklin Gothic Medium" panose="020B0603020102020204" pitchFamily="34" charset="0"/>
            </a:endParaRPr>
          </a:p>
          <a:p>
            <a:pPr lvl="1" indent="0">
              <a:lnSpc>
                <a:spcPct val="90000"/>
              </a:lnSpc>
              <a:defRPr/>
            </a:pPr>
            <a:endParaRPr lang="en-US" altLang="en-US" sz="2000" dirty="0" smtClean="0">
              <a:latin typeface="Franklin Gothic Medium" panose="020B0603020102020204" pitchFamily="34" charset="0"/>
            </a:endParaRPr>
          </a:p>
          <a:p>
            <a:pPr lvl="1" indent="0">
              <a:lnSpc>
                <a:spcPct val="90000"/>
              </a:lnSpc>
              <a:defRPr/>
            </a:pPr>
            <a:r>
              <a:rPr lang="en-US" altLang="en-US" sz="2000" dirty="0" smtClean="0">
                <a:latin typeface="Franklin Gothic Medium" panose="020B0603020102020204" pitchFamily="34" charset="0"/>
              </a:rPr>
              <a:t>See: </a:t>
            </a:r>
            <a:r>
              <a:rPr lang="en-US" altLang="en-US" sz="2000" dirty="0" smtClean="0">
                <a:latin typeface="Franklin Gothic Medium" panose="020B0603020102020204" pitchFamily="34" charset="0"/>
                <a:hlinkClick r:id="rId3"/>
              </a:rPr>
              <a:t>https</a:t>
            </a:r>
            <a:r>
              <a:rPr lang="en-US" altLang="en-US" sz="2000" dirty="0">
                <a:latin typeface="Franklin Gothic Medium" panose="020B0603020102020204" pitchFamily="34" charset="0"/>
                <a:hlinkClick r:id="rId3"/>
              </a:rPr>
              <a:t>://</a:t>
            </a:r>
            <a:r>
              <a:rPr lang="en-US" altLang="en-US" sz="2000" dirty="0" smtClean="0">
                <a:latin typeface="Franklin Gothic Medium" panose="020B0603020102020204" pitchFamily="34" charset="0"/>
                <a:hlinkClick r:id="rId3"/>
              </a:rPr>
              <a:t>www.ercim.eu/human-capital/cor-baayen-award</a:t>
            </a:r>
            <a:r>
              <a:rPr lang="en-US" altLang="en-US" sz="2000" dirty="0" smtClean="0">
                <a:latin typeface="Franklin Gothic Medium" panose="020B0603020102020204" pitchFamily="34" charset="0"/>
              </a:rPr>
              <a:t> </a:t>
            </a:r>
            <a:endParaRPr lang="en-US" alt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36867" name="Text Box 12"/>
          <p:cNvSpPr txBox="1">
            <a:spLocks noChangeArrowheads="1"/>
          </p:cNvSpPr>
          <p:nvPr/>
        </p:nvSpPr>
        <p:spPr bwMode="auto">
          <a:xfrm>
            <a:off x="5638800" y="152401"/>
            <a:ext cx="3322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Human Capital</a:t>
            </a:r>
          </a:p>
        </p:txBody>
      </p:sp>
      <p:sp>
        <p:nvSpPr>
          <p:cNvPr id="36868" name="Text Box 12"/>
          <p:cNvSpPr txBox="1">
            <a:spLocks noChangeArrowheads="1"/>
          </p:cNvSpPr>
          <p:nvPr/>
        </p:nvSpPr>
        <p:spPr bwMode="auto">
          <a:xfrm>
            <a:off x="4552950" y="671513"/>
            <a:ext cx="44084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Cor Baayen Award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2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Outreach</a:t>
            </a:r>
          </a:p>
        </p:txBody>
      </p:sp>
      <p:sp>
        <p:nvSpPr>
          <p:cNvPr id="38915" name="Text Box 12"/>
          <p:cNvSpPr txBox="1">
            <a:spLocks noChangeArrowheads="1"/>
          </p:cNvSpPr>
          <p:nvPr/>
        </p:nvSpPr>
        <p:spPr bwMode="auto">
          <a:xfrm>
            <a:off x="4552950" y="671513"/>
            <a:ext cx="441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b="1">
                <a:solidFill>
                  <a:srgbClr val="D0200E"/>
                </a:solidFill>
                <a:latin typeface="Franklin Gothic Medium" panose="020B0603020102020204" pitchFamily="34" charset="0"/>
              </a:rPr>
              <a:t>ERCIM News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785450" y="2303464"/>
            <a:ext cx="461108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Quarterly magazine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Free subscription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Published in print </a:t>
            </a:r>
            <a:r>
              <a:rPr lang="en-GB" altLang="en-US" sz="2000" dirty="0" smtClean="0">
                <a:latin typeface="Franklin Gothic Medium" panose="020B0603020102020204" pitchFamily="34" charset="0"/>
              </a:rPr>
              <a:t>and </a:t>
            </a:r>
            <a:r>
              <a:rPr lang="en-GB" altLang="en-US" sz="2000" dirty="0">
                <a:latin typeface="Franklin Gothic Medium" panose="020B0603020102020204" pitchFamily="34" charset="0"/>
              </a:rPr>
              <a:t>online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Referenced by dblp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Each issue features a special theme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latin typeface="Franklin Gothic Medium" panose="020B0603020102020204" pitchFamily="34" charset="0"/>
              </a:rPr>
              <a:t>About 120 articles published per year</a:t>
            </a:r>
          </a:p>
          <a:p>
            <a:pPr>
              <a:defRPr/>
            </a:pPr>
            <a:endParaRPr lang="fr-FR" altLang="en-US" sz="2000" dirty="0" smtClean="0"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fr-FR" altLang="en-US" sz="2000" dirty="0" err="1" smtClean="0">
                <a:latin typeface="Franklin Gothic Medium" panose="020B0603020102020204" pitchFamily="34" charset="0"/>
              </a:rPr>
              <a:t>See</a:t>
            </a:r>
            <a:r>
              <a:rPr lang="fr-FR" altLang="en-US" sz="2000" dirty="0" smtClean="0">
                <a:latin typeface="Franklin Gothic Medium" panose="020B0603020102020204" pitchFamily="34" charset="0"/>
              </a:rPr>
              <a:t>: https://ercim-news.ercim.eu </a:t>
            </a:r>
            <a:endParaRPr lang="en-GB" altLang="en-US" sz="2000" dirty="0">
              <a:latin typeface="Franklin Gothic Medium" panose="020B06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1809750"/>
            <a:ext cx="1428750" cy="201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65" y="1809750"/>
            <a:ext cx="1428750" cy="2019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4156136"/>
            <a:ext cx="142875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65" y="4156136"/>
            <a:ext cx="142875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22860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2286000" y="2770188"/>
            <a:ext cx="80010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2000" dirty="0">
                <a:latin typeface="Franklin Gothic Demi" panose="020B0703020102020204" pitchFamily="34" charset="0"/>
              </a:rPr>
              <a:t>ERCIM Office</a:t>
            </a:r>
          </a:p>
          <a:p>
            <a:r>
              <a:rPr lang="en-GB" altLang="en-US" sz="2000" dirty="0">
                <a:latin typeface="Franklin Gothic Demi" panose="020B0703020102020204" pitchFamily="34" charset="0"/>
              </a:rPr>
              <a:t>BP 93</a:t>
            </a:r>
          </a:p>
          <a:p>
            <a:r>
              <a:rPr lang="en-GB" altLang="en-US" sz="2000" dirty="0">
                <a:latin typeface="Franklin Gothic Demi" panose="020B0703020102020204" pitchFamily="34" charset="0"/>
              </a:rPr>
              <a:t>F-06904 Sophia Antipolis</a:t>
            </a:r>
          </a:p>
          <a:p>
            <a:endParaRPr lang="en-GB" altLang="en-US" sz="1800" dirty="0">
              <a:latin typeface="Franklin Gothic Medium" panose="020B0603020102020204" pitchFamily="34" charset="0"/>
            </a:endParaRPr>
          </a:p>
          <a:p>
            <a:r>
              <a:rPr lang="en-GB" altLang="en-US" sz="1800" dirty="0">
                <a:latin typeface="Franklin Gothic Medium" panose="020B0603020102020204" pitchFamily="34" charset="0"/>
              </a:rPr>
              <a:t>+33 4 92 38 50 10</a:t>
            </a:r>
          </a:p>
          <a:p>
            <a:r>
              <a:rPr lang="en-GB" altLang="en-US" sz="1800" dirty="0">
                <a:latin typeface="Franklin Gothic Medium" panose="020B0603020102020204" pitchFamily="34" charset="0"/>
                <a:hlinkClick r:id="rId3"/>
              </a:rPr>
              <a:t>contact@ercim.eu</a:t>
            </a:r>
          </a:p>
          <a:p>
            <a:endParaRPr lang="fr-FR" altLang="en-US" sz="1800" dirty="0">
              <a:latin typeface="Franklin Gothic Medium" panose="020B0603020102020204" pitchFamily="34" charset="0"/>
              <a:hlinkClick r:id="rId3"/>
            </a:endParaRPr>
          </a:p>
          <a:p>
            <a:r>
              <a:rPr lang="en-GB" altLang="en-US" sz="1800" b="1" dirty="0">
                <a:latin typeface="Franklin Gothic Medium" panose="020B0603020102020204" pitchFamily="34" charset="0"/>
              </a:rPr>
              <a:t>www.ercim.eu</a:t>
            </a:r>
          </a:p>
          <a:p>
            <a:endParaRPr lang="en-GB" altLang="en-US" sz="1800" dirty="0">
              <a:latin typeface="Franklin Gothic Medium" panose="020B0603020102020204" pitchFamily="34" charset="0"/>
            </a:endParaRPr>
          </a:p>
        </p:txBody>
      </p:sp>
      <p:sp>
        <p:nvSpPr>
          <p:cNvPr id="39940" name="Text Box 21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Further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091114" y="581026"/>
            <a:ext cx="2820987" cy="107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 sz="3200" b="1">
              <a:solidFill>
                <a:schemeClr val="hlink"/>
              </a:solidFill>
            </a:endParaRPr>
          </a:p>
          <a:p>
            <a:pPr algn="ctr"/>
            <a:endParaRPr lang="en-GB" altLang="en-US" sz="3200" b="1">
              <a:solidFill>
                <a:schemeClr val="hlink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2063751"/>
            <a:ext cx="769620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400">
                <a:latin typeface="Franklin Gothic Book" panose="020B0503020102020204" pitchFamily="34" charset="0"/>
              </a:rPr>
              <a:t>Contributing to a leading role of Europe in ICT: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Franklin Gothic Book" panose="020B0503020102020204" pitchFamily="34" charset="0"/>
              </a:rPr>
              <a:t>by building a European-wide, open network of centres of excellence in ICT.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Franklin Gothic Book" panose="020B0503020102020204" pitchFamily="34" charset="0"/>
              </a:rPr>
              <a:t>by excelling in research and by acting as a bridge to applications.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Franklin Gothic Book" panose="020B0503020102020204" pitchFamily="34" charset="0"/>
              </a:rPr>
              <a:t>by being internationally recognized as a major representative organisation in its field; the portal which gives access to all relevant ICT research groups in Europe.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GB" altLang="en-US" sz="2000">
              <a:latin typeface="Franklin Gothic Book" panose="020B050302010202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en-GB" altLang="en-US" sz="2400">
              <a:latin typeface="Helvetica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749926" y="184151"/>
            <a:ext cx="322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Objectives 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091114" y="581026"/>
            <a:ext cx="2820987" cy="107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 sz="3200" b="1">
              <a:solidFill>
                <a:schemeClr val="hlink"/>
              </a:solidFill>
            </a:endParaRPr>
          </a:p>
          <a:p>
            <a:pPr algn="ctr"/>
            <a:endParaRPr lang="en-GB" altLang="en-US" sz="3200" b="1">
              <a:solidFill>
                <a:schemeClr val="hlink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93925" y="2024064"/>
            <a:ext cx="76200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8913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indent="-2667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Helvetica" panose="020B0604020202020204" pitchFamily="34" charset="0"/>
              </a:rPr>
              <a:t>by acting as an interface for the non-EU member institutions within the European Community and other international organisations.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Helvetica" panose="020B0604020202020204" pitchFamily="34" charset="0"/>
              </a:rPr>
              <a:t>by cooperating with other international organisations in its field.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>
                <a:latin typeface="Helvetica" panose="020B0604020202020204" pitchFamily="34" charset="0"/>
              </a:rPr>
              <a:t>by promoting cooperation in research, technology transfer, innovation and training.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Objectives (2)</a:t>
            </a: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3397250" y="4810125"/>
            <a:ext cx="509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GB" altLang="en-US" sz="2000" b="1">
                <a:latin typeface="Franklin Gothic Medium" panose="020B0603020102020204" pitchFamily="34" charset="0"/>
                <a:cs typeface="Helvetica" panose="020B0604020202020204" pitchFamily="34" charset="0"/>
              </a:rPr>
              <a:t>Thus creating added value for its members, for their countries and for Europe.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8"/>
          <p:cNvSpPr txBox="1">
            <a:spLocks noChangeArrowheads="1"/>
          </p:cNvSpPr>
          <p:nvPr/>
        </p:nvSpPr>
        <p:spPr bwMode="auto">
          <a:xfrm>
            <a:off x="3843338" y="152401"/>
            <a:ext cx="51292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Organisational Structure</a:t>
            </a:r>
          </a:p>
        </p:txBody>
      </p:sp>
      <p:sp>
        <p:nvSpPr>
          <p:cNvPr id="12291" name="Text Box 56"/>
          <p:cNvSpPr txBox="1">
            <a:spLocks noChangeArrowheads="1"/>
          </p:cNvSpPr>
          <p:nvPr/>
        </p:nvSpPr>
        <p:spPr bwMode="auto">
          <a:xfrm>
            <a:off x="4229101" y="1647826"/>
            <a:ext cx="56864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200E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2000">
                <a:latin typeface="Franklin Gothic Book" panose="020B0503020102020204" pitchFamily="34" charset="0"/>
              </a:rPr>
              <a:t>The </a:t>
            </a:r>
            <a:r>
              <a:rPr lang="en-GB" altLang="en-US" sz="2000" b="1">
                <a:latin typeface="Franklin Gothic Book" panose="020B0503020102020204" pitchFamily="34" charset="0"/>
              </a:rPr>
              <a:t>ERCIM community</a:t>
            </a:r>
            <a:r>
              <a:rPr lang="en-GB" altLang="en-US" sz="2000">
                <a:latin typeface="Franklin Gothic Book" panose="020B0503020102020204" pitchFamily="34" charset="0"/>
              </a:rPr>
              <a:t> is supported by a </a:t>
            </a:r>
            <a:r>
              <a:rPr lang="en-GB" altLang="en-US" sz="2000" b="1">
                <a:latin typeface="Franklin Gothic Book" panose="020B0503020102020204" pitchFamily="34" charset="0"/>
              </a:rPr>
              <a:t>Consortium of two bodies</a:t>
            </a:r>
            <a:r>
              <a:rPr lang="en-GB" altLang="en-US" sz="2000">
                <a:latin typeface="Franklin Gothic Book" panose="020B0503020102020204" pitchFamily="34" charset="0"/>
              </a:rPr>
              <a:t>:</a:t>
            </a:r>
          </a:p>
          <a:p>
            <a:endParaRPr lang="en-GB" altLang="en-US" sz="2000" b="1">
              <a:latin typeface="Franklin Gothic Book" panose="020B0503020102020204" pitchFamily="34" charset="0"/>
            </a:endParaRPr>
          </a:p>
          <a:p>
            <a:r>
              <a:rPr lang="en-GB" altLang="en-US" sz="2000" b="1">
                <a:latin typeface="Franklin Gothic Book" panose="020B0503020102020204" pitchFamily="34" charset="0"/>
              </a:rPr>
              <a:t>ERCIM AISBL,</a:t>
            </a:r>
            <a:r>
              <a:rPr lang="en-GB" altLang="en-US" sz="2000">
                <a:latin typeface="Franklin Gothic Book" panose="020B0503020102020204" pitchFamily="34" charset="0"/>
              </a:rPr>
              <a:t> an international non-profit association under Belgian law, carrying on the activities of ERCIM concerning collaborative research, networking, and support. </a:t>
            </a:r>
          </a:p>
          <a:p>
            <a:endParaRPr lang="en-GB" altLang="en-US" sz="2000" b="1">
              <a:latin typeface="Franklin Gothic Book" panose="020B0503020102020204" pitchFamily="34" charset="0"/>
            </a:endParaRPr>
          </a:p>
          <a:p>
            <a:r>
              <a:rPr lang="en-GB" altLang="en-US" sz="2000" b="1">
                <a:latin typeface="Franklin Gothic Book" panose="020B0503020102020204" pitchFamily="34" charset="0"/>
              </a:rPr>
              <a:t>ERCIM EEIG</a:t>
            </a:r>
            <a:r>
              <a:rPr lang="en-GB" altLang="en-US" sz="2000">
                <a:latin typeface="Franklin Gothic Book" panose="020B0503020102020204" pitchFamily="34" charset="0"/>
              </a:rPr>
              <a:t>, the European Economic Interest Grouping, the European Economic Interest Grouping, responsible for managing the ERCIM Office and hosting the W3C European Host. </a:t>
            </a:r>
          </a:p>
          <a:p>
            <a:pPr algn="ctr">
              <a:spcBef>
                <a:spcPct val="50000"/>
              </a:spcBef>
            </a:pPr>
            <a:endParaRPr lang="en-GB" altLang="en-US" sz="200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8"/>
          <p:cNvSpPr txBox="1">
            <a:spLocks noChangeArrowheads="1"/>
          </p:cNvSpPr>
          <p:nvPr/>
        </p:nvSpPr>
        <p:spPr bwMode="auto">
          <a:xfrm>
            <a:off x="1139527" y="1876425"/>
            <a:ext cx="2097087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000" dirty="0">
                <a:latin typeface="Franklin Gothic Medium" panose="020B0603020102020204" pitchFamily="34" charset="0"/>
              </a:rPr>
              <a:t>ERCIM is a consortium </a:t>
            </a:r>
            <a:br>
              <a:rPr lang="en-GB" altLang="en-US" sz="2000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of leading European research institutions </a:t>
            </a:r>
            <a:r>
              <a:rPr lang="en-GB" altLang="en-US" sz="2000" b="1" dirty="0">
                <a:latin typeface="Franklin Gothic Medium" panose="020B0603020102020204" pitchFamily="34" charset="0"/>
              </a:rPr>
              <a:t/>
            </a:r>
            <a:br>
              <a:rPr lang="en-GB" altLang="en-US" sz="2000" b="1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committed </a:t>
            </a:r>
            <a:br>
              <a:rPr lang="en-GB" altLang="en-US" sz="2000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to information </a:t>
            </a:r>
            <a:br>
              <a:rPr lang="en-GB" altLang="en-US" sz="2000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technology and </a:t>
            </a:r>
            <a:br>
              <a:rPr lang="en-GB" altLang="en-US" sz="2000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applied mathematics.</a:t>
            </a:r>
          </a:p>
        </p:txBody>
      </p:sp>
      <p:sp>
        <p:nvSpPr>
          <p:cNvPr id="14339" name="Text Box 113"/>
          <p:cNvSpPr txBox="1">
            <a:spLocks noChangeArrowheads="1"/>
          </p:cNvSpPr>
          <p:nvPr/>
        </p:nvSpPr>
        <p:spPr bwMode="auto">
          <a:xfrm>
            <a:off x="5638800" y="152401"/>
            <a:ext cx="335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>
                <a:solidFill>
                  <a:srgbClr val="D0200E"/>
                </a:solidFill>
                <a:latin typeface="Franklin Gothic Medium" panose="020B0603020102020204" pitchFamily="34" charset="0"/>
              </a:rPr>
              <a:t>Members</a:t>
            </a: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72" y="1312068"/>
            <a:ext cx="5334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34" y="1407458"/>
            <a:ext cx="14287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46" y="1428750"/>
            <a:ext cx="14287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688" y="1202531"/>
            <a:ext cx="7239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050" y="2437452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37" y="2363867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76" y="2323151"/>
            <a:ext cx="1428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771" y="2349233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97" y="3703025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276" y="3597852"/>
            <a:ext cx="1428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43" y="4943195"/>
            <a:ext cx="6429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318" y="4805878"/>
            <a:ext cx="8270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634" y="5041621"/>
            <a:ext cx="1258887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43" y="3539352"/>
            <a:ext cx="5715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134" y="4844773"/>
            <a:ext cx="1218380" cy="879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121" y="3606675"/>
            <a:ext cx="1403912" cy="4689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4"/>
          <p:cNvSpPr>
            <a:spLocks noChangeArrowheads="1"/>
          </p:cNvSpPr>
          <p:nvPr/>
        </p:nvSpPr>
        <p:spPr bwMode="auto">
          <a:xfrm>
            <a:off x="3002280" y="2819400"/>
            <a:ext cx="7871460" cy="2133600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6387" name="AutoShape 23"/>
          <p:cNvSpPr>
            <a:spLocks noChangeArrowheads="1"/>
          </p:cNvSpPr>
          <p:nvPr/>
        </p:nvSpPr>
        <p:spPr bwMode="auto">
          <a:xfrm>
            <a:off x="3002280" y="4724401"/>
            <a:ext cx="7871460" cy="1235075"/>
          </a:xfrm>
          <a:prstGeom prst="roundRect">
            <a:avLst>
              <a:gd name="adj" fmla="val 16667"/>
            </a:avLst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6388" name="AutoShape 22"/>
          <p:cNvSpPr>
            <a:spLocks noChangeArrowheads="1"/>
          </p:cNvSpPr>
          <p:nvPr/>
        </p:nvSpPr>
        <p:spPr bwMode="auto">
          <a:xfrm>
            <a:off x="3002280" y="1370014"/>
            <a:ext cx="7871460" cy="1677987"/>
          </a:xfrm>
          <a:prstGeom prst="roundRect">
            <a:avLst>
              <a:gd name="adj" fmla="val 16667"/>
            </a:avLst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378518" y="1895475"/>
            <a:ext cx="2676048" cy="3949286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Member		Country</a:t>
            </a:r>
            <a:r>
              <a:rPr lang="en-GB" altLang="en-US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GB" altLang="en-US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CNR 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Italy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CWI			The 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Netherlands</a:t>
            </a:r>
          </a:p>
          <a:p>
            <a:pPr>
              <a:lnSpc>
                <a:spcPct val="110000"/>
              </a:lnSpc>
            </a:pPr>
            <a:r>
              <a:rPr lang="en-GB" altLang="en-US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Fraunhofer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(ICT)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Germany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FNR 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Luxembourg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FORTH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(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ICS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)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Greece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 err="1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Inria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	France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INESC TEC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Portugal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ISI	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Greece</a:t>
            </a:r>
          </a:p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ITIS-UMA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Spain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NTNU	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Norway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RISE 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Sweden </a:t>
            </a: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      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SBA 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Austria</a:t>
            </a:r>
            <a:endParaRPr lang="fr-FR" altLang="en-US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SZTAKI		Hungary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UCY</a:t>
            </a:r>
            <a:r>
              <a:rPr lang="en-US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      </a:t>
            </a:r>
            <a:r>
              <a:rPr lang="en-US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Cyprus</a:t>
            </a: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UWAW	      </a:t>
            </a:r>
            <a:r>
              <a:rPr lang="fr-FR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	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Poland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VTT (IT)	      </a:t>
            </a: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	Finland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5987256" y="1895475"/>
            <a:ext cx="762000" cy="3949286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Size*</a:t>
            </a:r>
          </a:p>
          <a:p>
            <a:pPr algn="r">
              <a:lnSpc>
                <a:spcPct val="110000"/>
              </a:lnSpc>
            </a:pP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250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1750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150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1800</a:t>
            </a: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800</a:t>
            </a:r>
          </a:p>
          <a:p>
            <a:pPr algn="r"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50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fr-FR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150</a:t>
            </a:r>
            <a:endParaRPr lang="en-GB" altLang="en-US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800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110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50</a:t>
            </a:r>
          </a:p>
          <a:p>
            <a:pPr algn="r"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350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en-US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100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250</a:t>
            </a:r>
          </a:p>
          <a:p>
            <a:pPr algn="r"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400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10000"/>
              </a:lnSpc>
            </a:pP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6355080" y="5603875"/>
            <a:ext cx="329088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GB" altLang="en-US" sz="1000" b="1">
                <a:solidFill>
                  <a:schemeClr val="bg1"/>
                </a:solidFill>
                <a:latin typeface="Helvetica" panose="020B0604020202020204" pitchFamily="34" charset="0"/>
              </a:rPr>
              <a:t>* estimated staff (FTE) in areas relevant to ERCIM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6938010" y="1895475"/>
            <a:ext cx="3124200" cy="3746154"/>
          </a:xfrm>
          <a:prstGeom prst="rect">
            <a:avLst/>
          </a:prstGeom>
          <a:solidFill>
            <a:srgbClr val="D020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Member since</a:t>
            </a:r>
          </a:p>
          <a:p>
            <a:pPr>
              <a:lnSpc>
                <a:spcPct val="110000"/>
              </a:lnSpc>
            </a:pP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1991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1989 (founding member)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1989 (founding member, formerly GMD) 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2002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2000</a:t>
            </a: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1989 (founding member)</a:t>
            </a: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2012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2008</a:t>
            </a:r>
          </a:p>
          <a:p>
            <a:pPr>
              <a:lnSpc>
                <a:spcPct val="110000"/>
              </a:lnSpc>
            </a:pPr>
            <a:r>
              <a:rPr lang="fr-FR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2023</a:t>
            </a:r>
            <a:endParaRPr lang="en-GB" altLang="en-US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2002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1992 </a:t>
            </a: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2013</a:t>
            </a:r>
            <a: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GB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1994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2011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2007 </a:t>
            </a:r>
          </a:p>
          <a:p>
            <a:pPr>
              <a:lnSpc>
                <a:spcPct val="110000"/>
              </a:lnSpc>
            </a:pPr>
            <a:r>
              <a:rPr lang="fr-FR" alt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1993</a:t>
            </a:r>
            <a:endParaRPr lang="en-GB" altLang="en-US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3154680" y="5594350"/>
            <a:ext cx="6248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3154680" y="1846263"/>
            <a:ext cx="6248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AutoShape 9"/>
          <p:cNvSpPr>
            <a:spLocks noChangeArrowheads="1"/>
          </p:cNvSpPr>
          <p:nvPr/>
        </p:nvSpPr>
        <p:spPr bwMode="auto">
          <a:xfrm>
            <a:off x="952500" y="5448300"/>
            <a:ext cx="228600" cy="228600"/>
          </a:xfrm>
          <a:prstGeom prst="star8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647700" y="5373687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000" dirty="0">
                <a:latin typeface="Franklin Gothic Medium" panose="020B0603020102020204" pitchFamily="34" charset="0"/>
              </a:rPr>
              <a:t>Members</a:t>
            </a:r>
            <a:br>
              <a:rPr lang="en-GB" altLang="en-US" sz="2000" dirty="0">
                <a:latin typeface="Franklin Gothic Medium" panose="020B0603020102020204" pitchFamily="34" charset="0"/>
              </a:rPr>
            </a:br>
            <a:r>
              <a:rPr lang="en-GB" altLang="en-US" sz="2000" dirty="0">
                <a:latin typeface="Franklin Gothic Medium" panose="020B0603020102020204" pitchFamily="34" charset="0"/>
              </a:rPr>
              <a:t>of ERCIM EEIG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>
                <a:solidFill>
                  <a:srgbClr val="D0200E"/>
                </a:solidFill>
                <a:latin typeface="Franklin Gothic Medium" panose="020B0603020102020204" pitchFamily="34" charset="0"/>
              </a:rPr>
              <a:t>Members</a:t>
            </a:r>
          </a:p>
        </p:txBody>
      </p:sp>
      <p:sp>
        <p:nvSpPr>
          <p:cNvPr id="16400" name="Line 31"/>
          <p:cNvSpPr>
            <a:spLocks noChangeShapeType="1"/>
          </p:cNvSpPr>
          <p:nvPr/>
        </p:nvSpPr>
        <p:spPr bwMode="auto">
          <a:xfrm flipH="1">
            <a:off x="6865620" y="1962151"/>
            <a:ext cx="8414" cy="36226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utoShape 34"/>
          <p:cNvSpPr>
            <a:spLocks noChangeArrowheads="1"/>
          </p:cNvSpPr>
          <p:nvPr/>
        </p:nvSpPr>
        <p:spPr bwMode="auto">
          <a:xfrm>
            <a:off x="3205480" y="3128963"/>
            <a:ext cx="228600" cy="228600"/>
          </a:xfrm>
          <a:prstGeom prst="star8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6402" name="AutoShape 35"/>
          <p:cNvSpPr>
            <a:spLocks noChangeArrowheads="1"/>
          </p:cNvSpPr>
          <p:nvPr/>
        </p:nvSpPr>
        <p:spPr bwMode="auto">
          <a:xfrm>
            <a:off x="3197543" y="3349625"/>
            <a:ext cx="228600" cy="228600"/>
          </a:xfrm>
          <a:prstGeom prst="star8">
            <a:avLst>
              <a:gd name="adj" fmla="val 25000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49738" y="1990725"/>
            <a:ext cx="60372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60413" indent="-3825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2706688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125788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544888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002088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459288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916488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373688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rgbClr val="D0200E"/>
                </a:solidFill>
                <a:latin typeface="Franklin Gothic Book" panose="020B0503020102020204" pitchFamily="34" charset="0"/>
              </a:rPr>
              <a:t>ERCIM AISBL President</a:t>
            </a:r>
            <a:endParaRPr lang="en-GB" altLang="en-US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 err="1">
                <a:latin typeface="Franklin Gothic Book" panose="020B0503020102020204" pitchFamily="34" charset="0"/>
              </a:rPr>
              <a:t>Björn</a:t>
            </a:r>
            <a:r>
              <a:rPr lang="en-GB" altLang="en-US" sz="2400" dirty="0">
                <a:latin typeface="Franklin Gothic Book" panose="020B0503020102020204" pitchFamily="34" charset="0"/>
              </a:rPr>
              <a:t> Levin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Franklin Gothic Book" panose="020B0503020102020204" pitchFamily="34" charset="0"/>
              </a:rPr>
              <a:t>	</a:t>
            </a:r>
            <a:r>
              <a:rPr lang="fr-FR" altLang="en-US" sz="2000" dirty="0">
                <a:latin typeface="Franklin Gothic Book" panose="020B0503020102020204" pitchFamily="34" charset="0"/>
              </a:rPr>
              <a:t>RISE-SICS</a:t>
            </a:r>
            <a:r>
              <a:rPr lang="en-US" altLang="en-US" sz="2000" dirty="0">
                <a:latin typeface="Franklin Gothic Book" panose="020B0503020102020204" pitchFamily="34" charset="0"/>
              </a:rPr>
              <a:t>, Sweden</a:t>
            </a:r>
            <a:endParaRPr lang="en-GB" altLang="en-US" sz="2000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endParaRPr lang="fr-FR" altLang="en-US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rgbClr val="D0200E"/>
                </a:solidFill>
                <a:latin typeface="Franklin Gothic Book" panose="020B0503020102020204" pitchFamily="34" charset="0"/>
              </a:rPr>
              <a:t>ERCIM EEIG President</a:t>
            </a:r>
            <a:endParaRPr lang="en-GB" altLang="en-US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Franklin Gothic Book" panose="020B0503020102020204" pitchFamily="34" charset="0"/>
              </a:rPr>
              <a:t>Bruno </a:t>
            </a:r>
            <a:r>
              <a:rPr lang="en-GB" altLang="en-US" sz="2400" dirty="0" err="1">
                <a:latin typeface="Franklin Gothic Book" panose="020B0503020102020204" pitchFamily="34" charset="0"/>
              </a:rPr>
              <a:t>Sportisse</a:t>
            </a:r>
            <a:endParaRPr lang="en-GB" altLang="en-US" sz="2400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Franklin Gothic Book" panose="020B0503020102020204" pitchFamily="34" charset="0"/>
              </a:rPr>
              <a:t>	</a:t>
            </a:r>
            <a:r>
              <a:rPr lang="en-GB" altLang="en-US" sz="2000" dirty="0">
                <a:latin typeface="Franklin Gothic Book" panose="020B0503020102020204" pitchFamily="34" charset="0"/>
              </a:rPr>
              <a:t>President of </a:t>
            </a:r>
            <a:r>
              <a:rPr lang="en-GB" altLang="en-US" sz="2000" dirty="0" err="1">
                <a:latin typeface="Franklin Gothic Book" panose="020B0503020102020204" pitchFamily="34" charset="0"/>
              </a:rPr>
              <a:t>Inria</a:t>
            </a:r>
            <a:r>
              <a:rPr lang="en-US" altLang="en-US" sz="2000" dirty="0">
                <a:latin typeface="Franklin Gothic Book" panose="020B0503020102020204" pitchFamily="34" charset="0"/>
              </a:rPr>
              <a:t>, France</a:t>
            </a:r>
            <a:endParaRPr lang="en-GB" altLang="en-US" sz="2000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solidFill>
                  <a:srgbClr val="D0200E"/>
                </a:solidFill>
                <a:latin typeface="Franklin Gothic Book" panose="020B0503020102020204" pitchFamily="34" charset="0"/>
              </a:rPr>
              <a:t>ERCIM Office</a:t>
            </a:r>
          </a:p>
          <a:p>
            <a:pPr>
              <a:lnSpc>
                <a:spcPct val="110000"/>
              </a:lnSpc>
            </a:pPr>
            <a:r>
              <a:rPr lang="en-GB" altLang="en-US" sz="2400" dirty="0">
                <a:latin typeface="Franklin Gothic Book" panose="020B0503020102020204" pitchFamily="34" charset="0"/>
              </a:rPr>
              <a:t>Manager: </a:t>
            </a:r>
            <a:r>
              <a:rPr lang="en-GB" altLang="en-US" sz="2400" dirty="0" smtClean="0">
                <a:latin typeface="Franklin Gothic Book" panose="020B0503020102020204" pitchFamily="34" charset="0"/>
              </a:rPr>
              <a:t>Dominique </a:t>
            </a:r>
            <a:r>
              <a:rPr lang="en-GB" altLang="en-US" sz="2400" dirty="0" err="1" smtClean="0">
                <a:latin typeface="Franklin Gothic Book" panose="020B0503020102020204" pitchFamily="34" charset="0"/>
              </a:rPr>
              <a:t>Hazaël-Massieux</a:t>
            </a:r>
            <a:endParaRPr lang="en-GB" altLang="en-US" sz="2400" dirty="0">
              <a:latin typeface="Franklin Gothic Book" panose="020B0503020102020204" pitchFamily="34" charset="0"/>
            </a:endParaRPr>
          </a:p>
          <a:p>
            <a:pPr>
              <a:lnSpc>
                <a:spcPct val="110000"/>
              </a:lnSpc>
            </a:pPr>
            <a:endParaRPr lang="en-GB" alt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602164" y="152401"/>
            <a:ext cx="4370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International Cooperation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133600" y="1905001"/>
            <a:ext cx="8077200" cy="428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66738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2200">
                <a:latin typeface="Franklin Gothic Demi" panose="020B0703020102020204" pitchFamily="34" charset="0"/>
              </a:rPr>
              <a:t>ERCIM considers it a high priority to develop cooperation with scientists all over the world. ERCIM: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Franklin Gothic Medium" panose="020B0603020102020204" pitchFamily="34" charset="0"/>
              </a:rPr>
              <a:t>hosts the European branch of the World Wide Web Consortium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Franklin Gothic Medium" panose="020B0603020102020204" pitchFamily="34" charset="0"/>
              </a:rPr>
              <a:t>participates in EU activities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Franklin Gothic Medium" panose="020B0603020102020204" pitchFamily="34" charset="0"/>
              </a:rPr>
              <a:t>has established contacts/cooperation with 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Franklin Gothic Medium" panose="020B0603020102020204" pitchFamily="34" charset="0"/>
              </a:rPr>
              <a:t>Informatics Europe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Franklin Gothic Medium" panose="020B0603020102020204" pitchFamily="34" charset="0"/>
              </a:rPr>
              <a:t>European Mathematical Society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Franklin Gothic Medium" panose="020B0603020102020204" pitchFamily="34" charset="0"/>
              </a:rPr>
              <a:t>ETSI, the European Telecommunications Standards Institute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Franklin Gothic Medium" panose="020B0603020102020204" pitchFamily="34" charset="0"/>
              </a:rPr>
              <a:t>European Science Foundation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Franklin Gothic Medium" panose="020B0603020102020204" pitchFamily="34" charset="0"/>
              </a:rPr>
              <a:t>EFICST</a:t>
            </a:r>
            <a:endParaRPr lang="en-US" altLang="en-US" sz="1600" b="1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91114" y="581026"/>
            <a:ext cx="2820987" cy="107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 sz="3200" b="1">
              <a:solidFill>
                <a:schemeClr val="hlink"/>
              </a:solidFill>
            </a:endParaRPr>
          </a:p>
          <a:p>
            <a:pPr algn="ctr"/>
            <a:endParaRPr lang="en-GB" altLang="en-US" sz="3200" b="1">
              <a:solidFill>
                <a:schemeClr val="hlink"/>
              </a:solidFill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133600" y="1676401"/>
            <a:ext cx="80772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66738" indent="-188913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GB" altLang="en-US" sz="2200">
                <a:latin typeface="Franklin Gothic Demi" panose="020B0703020102020204" pitchFamily="34" charset="0"/>
              </a:rPr>
              <a:t>With a pool of IT experts from many European institutes, ERCIM has carried out: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GB" altLang="en-US" sz="2000">
                <a:latin typeface="Franklin Gothic Medium" panose="020B0603020102020204" pitchFamily="34" charset="0"/>
              </a:rPr>
              <a:t>Evaluations for the World Bank’s INFODEV Programme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GB" altLang="en-US" sz="2000">
                <a:latin typeface="Franklin Gothic Medium" panose="020B0603020102020204" pitchFamily="34" charset="0"/>
              </a:rPr>
              <a:t>Promotion activity for the EU IST Programme in Latin America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GB" altLang="en-US" sz="2000">
                <a:latin typeface="Franklin Gothic Medium" panose="020B0603020102020204" pitchFamily="34" charset="0"/>
              </a:rPr>
              <a:t>Organization of strategic workshops (Beyond-The-Horizon, EU-Mediterranean co-operations, EU-US National Science Foundation strategic workshops, EU-India)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GB" altLang="en-US" sz="2000">
                <a:latin typeface="Franklin Gothic Medium" panose="020B0603020102020204" pitchFamily="34" charset="0"/>
              </a:rPr>
              <a:t>Studies for the EC</a:t>
            </a:r>
            <a:r>
              <a:rPr lang="en-GB" altLang="en-US" sz="2200" b="1">
                <a:latin typeface="Franklin Gothic Medium" panose="020B0603020102020204" pitchFamily="34" charset="0"/>
              </a:rPr>
              <a:t> </a:t>
            </a:r>
            <a:r>
              <a:rPr lang="en-GB" altLang="en-US" sz="2000">
                <a:latin typeface="Franklin Gothic Medium" panose="020B0603020102020204" pitchFamily="34" charset="0"/>
              </a:rPr>
              <a:t>such as:  Cooperation in Grid research between  EU and South East Asian countries;  Internet in the Mediterranean Region, Tunisian Research in IT, HPCN in the southern Mediterranean Region</a:t>
            </a:r>
          </a:p>
          <a:p>
            <a:pPr lvl="1">
              <a:lnSpc>
                <a:spcPct val="130000"/>
              </a:lnSpc>
              <a:buFontTx/>
              <a:buChar char="•"/>
            </a:pPr>
            <a:r>
              <a:rPr lang="en-GB" altLang="en-US" sz="2000">
                <a:latin typeface="Franklin Gothic Medium" panose="020B0603020102020204" pitchFamily="34" charset="0"/>
              </a:rPr>
              <a:t>Consultancy in research project management.</a:t>
            </a:r>
            <a:endParaRPr lang="en-GB" altLang="en-US" sz="2200" b="1">
              <a:latin typeface="Franklin Gothic Medium" panose="020B0603020102020204" pitchFamily="34" charset="0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5638800" y="152401"/>
            <a:ext cx="333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altLang="en-US" sz="2800" b="1">
                <a:solidFill>
                  <a:srgbClr val="D0200E"/>
                </a:solidFill>
                <a:latin typeface="Franklin Gothic Medium" panose="020B0603020102020204" pitchFamily="34" charset="0"/>
              </a:rPr>
              <a:t>Consultancy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9584</TotalTime>
  <Pages>16</Pages>
  <Words>1395</Words>
  <Application>Microsoft Office PowerPoint</Application>
  <PresentationFormat>Widescreen</PresentationFormat>
  <Paragraphs>229</Paragraphs>
  <Slides>19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Franklin Gothic Book</vt:lpstr>
      <vt:lpstr>Franklin Gothic Demi</vt:lpstr>
      <vt:lpstr>Franklin Gothic Medium</vt:lpstr>
      <vt:lpstr>Helvetica</vt:lpstr>
      <vt:lpstr>Times</vt:lpstr>
      <vt:lpstr>Wingdings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 -  ERCIM slides</dc:title>
  <dc:subject/>
  <dc:creator>ERCIM</dc:creator>
  <cp:keywords/>
  <dc:description/>
  <cp:lastModifiedBy>Peter Kunz</cp:lastModifiedBy>
  <cp:revision>306</cp:revision>
  <cp:lastPrinted>1998-10-20T13:54:47Z</cp:lastPrinted>
  <dcterms:created xsi:type="dcterms:W3CDTF">1998-08-24T17:10:24Z</dcterms:created>
  <dcterms:modified xsi:type="dcterms:W3CDTF">2024-02-08T12:34:04Z</dcterms:modified>
</cp:coreProperties>
</file>